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ppt/tags/tag47.xml" ContentType="application/vnd.openxmlformats-officedocument.presentationml.tags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2"/>
  </p:notesMasterIdLst>
  <p:sldIdLst>
    <p:sldId id="401" r:id="rId5"/>
    <p:sldId id="428" r:id="rId6"/>
    <p:sldId id="825" r:id="rId7"/>
    <p:sldId id="828" r:id="rId8"/>
    <p:sldId id="830" r:id="rId9"/>
    <p:sldId id="832" r:id="rId10"/>
    <p:sldId id="833" r:id="rId11"/>
    <p:sldId id="834" r:id="rId12"/>
    <p:sldId id="835" r:id="rId13"/>
    <p:sldId id="836" r:id="rId14"/>
    <p:sldId id="837" r:id="rId15"/>
    <p:sldId id="840" r:id="rId16"/>
    <p:sldId id="841" r:id="rId17"/>
    <p:sldId id="843" r:id="rId18"/>
    <p:sldId id="844" r:id="rId19"/>
    <p:sldId id="845" r:id="rId20"/>
    <p:sldId id="846" r:id="rId21"/>
    <p:sldId id="847" r:id="rId22"/>
    <p:sldId id="848" r:id="rId23"/>
    <p:sldId id="855" r:id="rId24"/>
    <p:sldId id="858" r:id="rId25"/>
    <p:sldId id="729" r:id="rId26"/>
    <p:sldId id="728" r:id="rId27"/>
    <p:sldId id="731" r:id="rId28"/>
    <p:sldId id="853" r:id="rId29"/>
    <p:sldId id="510" r:id="rId30"/>
    <p:sldId id="827" r:id="rId31"/>
    <p:sldId id="829" r:id="rId32"/>
    <p:sldId id="831" r:id="rId33"/>
    <p:sldId id="838" r:id="rId34"/>
    <p:sldId id="839" r:id="rId35"/>
    <p:sldId id="842" r:id="rId36"/>
    <p:sldId id="725" r:id="rId37"/>
    <p:sldId id="856" r:id="rId38"/>
    <p:sldId id="734" r:id="rId39"/>
    <p:sldId id="849" r:id="rId40"/>
    <p:sldId id="808" r:id="rId41"/>
    <p:sldId id="857" r:id="rId42"/>
    <p:sldId id="850" r:id="rId43"/>
    <p:sldId id="854" r:id="rId44"/>
    <p:sldId id="427" r:id="rId45"/>
    <p:sldId id="851" r:id="rId46"/>
    <p:sldId id="852" r:id="rId47"/>
    <p:sldId id="742" r:id="rId48"/>
    <p:sldId id="744" r:id="rId49"/>
    <p:sldId id="743" r:id="rId50"/>
    <p:sldId id="741" r:id="rId51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ráč Petr" initials="VP" lastIdx="1" clrIdx="0">
    <p:extLst>
      <p:ext uri="{19B8F6BF-5375-455C-9EA6-DF929625EA0E}">
        <p15:presenceInfo xmlns:p15="http://schemas.microsoft.com/office/powerpoint/2012/main" userId="S-1-5-21-87323111-233066089-4003992289-11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FBFBF"/>
    <a:srgbClr val="FFFF00"/>
    <a:srgbClr val="60A500"/>
    <a:srgbClr val="868886"/>
    <a:srgbClr val="1E5E9B"/>
    <a:srgbClr val="A6A6A6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11" autoAdjust="0"/>
    <p:restoredTop sz="91160" autoAdjust="0"/>
  </p:normalViewPr>
  <p:slideViewPr>
    <p:cSldViewPr snapToGrid="0">
      <p:cViewPr varScale="1">
        <p:scale>
          <a:sx n="101" d="100"/>
          <a:sy n="101" d="100"/>
        </p:scale>
        <p:origin x="398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C680-DB07-4251-BEFC-2BB5C95BA6AC}" type="datetimeFigureOut">
              <a:rPr lang="cs-CZ" smtClean="0"/>
              <a:t>02.12.2025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C5A58-8EC2-4296-942E-803877AECD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46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28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2073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6654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340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582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5956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065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3098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2860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5820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797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74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30CE4-4B8E-2227-C2E2-BE2BE0FA3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FA17F97-CAE6-E622-C1C9-FA14F1C096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FA83E11-D0E9-F7EA-0C11-A847458DF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73B882D-D678-0B2E-C179-554DA83996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2508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D696D-4040-FA75-5B21-359FC81CD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F857302-DE60-0569-16A8-26ADC7C2B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EFC4B80-F451-82B8-3996-098D059DE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7B57FA8-BA40-27A5-223E-FE6D3A9939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7415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A52D-E7A3-E842-2EFD-827A4941A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BA8AD67-479C-5A6B-46D4-4A424C0AB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395DA0D-7116-D06A-B2B0-2B8981AA5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8E909E1-BE32-3A8F-88CB-3538FC34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8794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0BD80-1725-ED5E-F7BC-76BABFFEC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46D97E2-BFC4-7D14-0DDC-3B911E781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0DC31D-19A2-D8E5-5752-81436C6BE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C206B2-B78D-8C6E-A427-C7B63AED7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2975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27859-B1A8-9AE3-BC70-E5F86BDA9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36F6C88-0362-2AAF-625D-BA4B6FDCF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9458775-CF16-1043-8689-6AA3122D7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0F73D3-A03A-3E0C-C83D-9BF13F4CF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0380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44A8C-F5E9-69AD-E178-DFDF25202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577C98A-6DFB-F2E5-B1C2-19EAD51AA5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5B5AEE4-4848-1C8C-57C9-EDAB59630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9AAB2D4-C6A0-24A9-BDAE-701E9350D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0630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206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20242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1822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2343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27340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0891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1773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5310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965EF-CE78-F42B-4C7F-5166BA6E1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692191C-07A1-B1BA-978D-6A7D2E91B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693A256-B06C-0DC2-7FE8-2B5B20691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ECEED6-5E2F-5AC0-C4C9-B2F6063371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31776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3F391-FC81-AB64-8AAE-C39E3D9B1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9D3CC9-D50B-F203-875E-AE389582C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F09CC66-82EC-6455-087F-C5F672348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61C888-64A4-7A3B-AA67-CA0E2ECB45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88085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E4B0A-E6F6-129E-DA23-634885E57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47B3432-DB83-1621-DDC6-6ECD166EB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4EADAB7-115E-476C-C30C-8C7C0E662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444222-ADFB-53CA-A9DB-1A8752956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85454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55C15-B630-08F5-91DF-FEBC89F91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961443D-5965-E7B2-F01C-F4D7045FD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90FDCD0-2CD3-865E-9A1C-A378FA71F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2C03F3-C787-4FDB-3146-7DD38EA16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73030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1A671-25E2-8FDA-D965-433B660B7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9E8AEAE-2257-0198-6D47-1A648BD4A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DCBAE0A-BAC8-CAE9-165C-51B7808F9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BEFAB8-B6B5-D11D-9543-8860B4F6C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46936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9B1E4-8241-EFC8-DA2C-BDBEE18AC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068E778-A987-A01C-0459-C271ED3208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7E51A3D-8481-EDEB-2EB1-BFB21413A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C5C0D7-5D69-BB6D-EECB-ADD86D324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06390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0FE54-F8CE-1247-99D9-8CA41902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F3063C8-53B7-66E5-CA2A-141BDB052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2790671-A533-85B0-2035-4EFB76C8E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493F7B-9721-DCCA-A24D-D73A9EA027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515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53422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CB91A-6BA4-DFFB-7BB9-5EEC51754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58EBC6C-F2BF-BC13-ED7D-D48DB1ECD6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72B2389-D701-9A11-4DF5-2DE8D2EE9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A8961F-A9F9-B164-F6C1-23ECB2A96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33992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791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78EAA-4338-3A1F-1695-66A08066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5D89E4-9F7B-6955-339A-04E691E97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7E78034-2146-8424-24C3-4470C07DB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DC7849-3067-5AC2-E328-9F9F9E2CB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4770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B56D4-CEC2-1843-C5A1-703B601DC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2E1947A-F003-898D-C95D-43E918D28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EE87F3D-5846-D5C0-3643-C08095487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32E358-0C69-1002-FC53-AC0302495E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58344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8B3C5-696E-F3E5-A50A-3511344CE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F5215CB-4DB2-B1F9-0F03-DD3D8FD3E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05B85EB-9A96-AA5A-9F01-DE93FF957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2E0519-6869-403B-E410-3608E7EDFC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44818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3045F-3430-5545-4F21-EE13516AA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B99E207-CC71-0674-4AFC-B1ACD5B47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F39B2E2-9767-E1BE-BB8B-14339900E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2459331-E981-48A2-23E4-AAC21BD2F9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59916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3045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4588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255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2118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59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AE295-8DF6-41D2-8ACF-F51FB38B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CEB262-4757-491B-87DD-3710CA46A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04C002-A3DC-4559-91AA-B6EFB625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7E4B-68F7-4AAB-9495-1EA670F0E4B8}" type="datetime1">
              <a:rPr lang="cs-CZ" smtClean="0"/>
              <a:t>02.12.2025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E0B87-D454-496C-A594-6BC1311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2D953B-D184-4147-84D2-58D9D70E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19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D2772-C437-4293-8949-2598AB97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06C5C2-4FF8-41FF-84B9-C4F58FDBB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39D1D3-3D7C-4727-B0B9-EF14621E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FF26-CD29-4620-A526-D68B94B2F350}" type="datetime1">
              <a:rPr lang="cs-CZ" smtClean="0"/>
              <a:t>02.12.2025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A7976-26EF-467A-80B6-CF1FF04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6566-9152-41F1-8AB7-4F9CAFCE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3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EAA1F29-3091-4309-B02C-989628A09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320971-0649-4036-81B3-981C88DF7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561840-53B5-4648-B167-911318CD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42CA-16A0-4AA5-B03D-957873BA1D2D}" type="datetime1">
              <a:rPr lang="cs-CZ" smtClean="0"/>
              <a:t>02.12.2025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59D7-1C5A-487E-A399-68570A13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1A0F8-6CC0-41BC-B4E1-F592C31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59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45F75-37FB-40F7-B0BD-6B3F317F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A18A0-DFF0-4102-9C85-B1EB320B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9F19A-1D97-4E30-AE7B-4FBC00C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5FCC-D344-4EED-BE02-642F8D2C174A}" type="datetime1">
              <a:rPr lang="cs-CZ" smtClean="0"/>
              <a:t>02.12.2025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82282-D8F2-45D5-A0C7-D187BA9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5525CF-CE1E-4484-B5D4-0549215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8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B7047-362E-428A-957A-DC86CC4A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7FB7-86ED-4149-8722-7767519EE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EDB1F6-27A4-4AE6-996B-1B4B66F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2EF8-42A6-4DCA-BCE8-EB37F28A1442}" type="datetime1">
              <a:rPr lang="cs-CZ" smtClean="0"/>
              <a:t>02.12.2025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E603B-4E1B-4390-A804-DA20AFB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3DB7C1-304F-4DE5-B17A-21B248B4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8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20070-EC82-4053-A574-AA2D458D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E2A35-E6A0-4E53-BB79-002C6308F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BEEAB9-28D3-4A55-8128-E8B3CF01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9C17E-5A23-434A-86B4-E8FAA4A2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9A40-EF04-4567-8E4F-230F496FF789}" type="datetime1">
              <a:rPr lang="cs-CZ" smtClean="0"/>
              <a:t>02.12.2025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66DC22-0F3E-4F47-A10F-B6A5FFD2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48686-668C-4822-9BD1-50F9836B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503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0F35B-7100-4E44-AF52-823C98ED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D9018-C753-4E88-BB5F-0B173F57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A2B36-3C16-4621-A4FC-C37317589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EB603A-FD71-4186-B8C6-35EE504D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051BCE-8580-491E-BD2A-B69870B3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A85BD5-26F7-47AB-B248-0154F8DC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F5F4-EAE2-4CCE-8449-FFC0A1CD1EE0}" type="datetime1">
              <a:rPr lang="cs-CZ" smtClean="0"/>
              <a:t>02.12.2025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967EA7-03EC-4A85-8513-902D68A3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B3FF36-6479-44D1-86DC-91FD42B2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77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BE6C8-E759-4B6C-9A8A-439DDD94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6DBEEB-D57B-4462-9942-0E10D1225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80DE-841C-45E8-B343-5E06C6822AFC}" type="datetime1">
              <a:rPr lang="cs-CZ" smtClean="0"/>
              <a:t>02.12.2025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410182-AD9E-4B5A-B6B7-884EA14B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605AE6-4175-47EE-AE28-24E4E94A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49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D32643-7AB5-4499-8D3C-8F51083B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B0B5-DCB0-4F72-A6B2-D48AED7686AB}" type="datetime1">
              <a:rPr lang="cs-CZ" smtClean="0"/>
              <a:t>02.12.2025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E28B7-E780-4E94-8BCB-8EE61438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AAF47B-212F-489D-9F78-9B61717F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11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360C8-91B7-4D53-AD14-C254438C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4B5B9-DDAC-4D46-9100-833C42F4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70668A-D6B1-437D-B6B7-FAC45C2B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331F72-AA8F-41EA-861C-F4EF687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B5DD-1F79-472E-9B14-3BE839B8F2E2}" type="datetime1">
              <a:rPr lang="cs-CZ" smtClean="0"/>
              <a:t>02.12.2025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C3EAA-1F7B-414D-85DA-87DC2E9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900D9E-E011-4FC7-AC5C-715C352B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7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16363-A459-44AB-92D7-0E48DDF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1C04F-B191-4007-8E3A-0A40F1A2C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FCC4F-0B63-4A31-BF08-D441B0B36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756AD5-5DF3-40A8-AEF2-061108A9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1F9C-2CC3-4594-AC03-37E493286541}" type="datetime1">
              <a:rPr lang="cs-CZ" smtClean="0"/>
              <a:t>02.12.2025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C0741-48C6-4E16-9B23-39C0EEF6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EC6B28-81AB-487F-A261-4AC58511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47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1B6042-03E0-4F4F-9252-E394AA48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91E4B4-E215-4A48-AF69-2E7E5117E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C0C2-28C1-4DF9-AB73-8FDAC0A50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3E1-CE04-44FA-AAB3-E2A45D2CFCC8}" type="datetime1">
              <a:rPr lang="cs-CZ" smtClean="0"/>
              <a:t>02.12.2025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2009A-9E00-4F5E-A3C5-BD2EDD70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2F9B79-7D06-4301-804D-208F68B0A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3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hyperlink" Target="mailto:bd@airport-ostrava.cz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28.png"/><Relationship Id="rId5" Type="http://schemas.openxmlformats.org/officeDocument/2006/relationships/hyperlink" Target="Video%20Birdstrike.mp4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38.emf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LRST &amp; LAST, 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  <a:p>
            <a:pPr algn="ctr" defTabSz="0"/>
            <a:endParaRPr lang="cs-CZ" sz="54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poslední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zasedání LRST 02.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02. 12.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4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86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23. 09. 2025 </a:t>
            </a:r>
            <a:r>
              <a:rPr lang="pl-PL" sz="2800" b="1" u="sng" dirty="0"/>
              <a:t>Únik nafty (AČR) (09.)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ID 1217, NATO 2025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Únik nafty na odbavovací ploše jih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Menší únik nafty z vozíku pohonné jednotky (majitel Armáda ČR)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Velikosti úniku cca 20 x 20 cm na betonovou plochu.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Odhadované množství uniklé látky cca 0,5 l až 1 litr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Životní prostředí nezasaženo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Jednotka HZS provedla zasypání motorové nafty sorbentem a úklid</a:t>
            </a:r>
            <a:endParaRPr lang="cs-CZ" sz="2800" dirty="0">
              <a:highlight>
                <a:srgbClr val="FF0000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ÚSM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417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0088A84-C280-2052-3F6F-5C77B2DC1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8" y="3189186"/>
            <a:ext cx="4543053" cy="350405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19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23. 09. 2025 </a:t>
            </a:r>
            <a:r>
              <a:rPr lang="pl-PL" sz="2800" b="1" u="sng" dirty="0"/>
              <a:t>Opuštěné zavazadlo (06/2025)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ID 1219, Odletová hala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Na lavičce před odletovou halou –  odložená hnědá taška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Zkontrolováno Policií – vše v pořádku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Uloženo na reklamacích</a:t>
            </a:r>
            <a:endParaRPr lang="cs-CZ" sz="2800" dirty="0">
              <a:highlight>
                <a:srgbClr val="FF0000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ÚBL / Policie ČR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3A67FC9-37F5-5385-2D0E-81F4A921AC79}"/>
              </a:ext>
            </a:extLst>
          </p:cNvPr>
          <p:cNvSpPr txBox="1"/>
          <p:nvPr/>
        </p:nvSpPr>
        <p:spPr>
          <a:xfrm>
            <a:off x="10475085" y="3279000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Ilustrační foto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44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052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10. 10. 2025 </a:t>
            </a:r>
            <a:r>
              <a:rPr lang="pl-PL" sz="2800" b="1" u="sng" dirty="0"/>
              <a:t>Pád ULD palety z vozíku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ID 1222, Prostor před </a:t>
            </a:r>
            <a:r>
              <a:rPr lang="cs-CZ" sz="2800" dirty="0" err="1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Gargo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 Terminálem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Pád letecké palety z paletového vozíku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Po rozjezdu sjela nezajištěná paleta z vozíku na zem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Letecká paleta ani zásilka </a:t>
            </a:r>
            <a:br>
              <a:rPr lang="pl-PL" sz="2800" dirty="0"/>
            </a:br>
            <a:r>
              <a:rPr lang="pl-PL" sz="2800" dirty="0"/>
              <a:t>na ní umístěná nebyla </a:t>
            </a:r>
            <a:br>
              <a:rPr lang="pl-PL" sz="2800" dirty="0"/>
            </a:br>
            <a:r>
              <a:rPr lang="pl-PL" sz="2800" dirty="0"/>
              <a:t>poškozena</a:t>
            </a:r>
            <a:endParaRPr lang="cs-CZ" sz="2800" dirty="0">
              <a:highlight>
                <a:srgbClr val="FF0000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73E5A1-1380-0D6A-6988-8D4D3B1DD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254" y="3960622"/>
            <a:ext cx="6026729" cy="28250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4545B14-4E99-0B69-D54A-A1D6C88A4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6" y="1513742"/>
            <a:ext cx="2850127" cy="2377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17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13. 10. 2025 </a:t>
            </a:r>
            <a:r>
              <a:rPr lang="pl-PL" sz="2800" b="1" u="sng" dirty="0"/>
              <a:t>DN VZV x Elektrická skříň – Cargo 2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1221, </a:t>
            </a:r>
            <a:r>
              <a:rPr lang="cs-CZ" sz="2800" dirty="0" err="1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Cargo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 Terminál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Při manipulaci s VZV a paletou došlo k nárazu </a:t>
            </a:r>
            <a:br>
              <a:rPr lang="pl-PL" sz="2800" dirty="0"/>
            </a:br>
            <a:r>
              <a:rPr lang="pl-PL" sz="2800" dirty="0"/>
              <a:t>rohem palety do elektronické skříňky </a:t>
            </a:r>
            <a:br>
              <a:rPr lang="pl-PL" sz="2800" dirty="0"/>
            </a:br>
            <a:r>
              <a:rPr lang="pl-PL" sz="2800" dirty="0"/>
              <a:t>vedle váhy v CARGO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Nárazem došlo k rozbití skleněných dvířek </a:t>
            </a:r>
            <a:br>
              <a:rPr lang="pl-PL" sz="2800" dirty="0"/>
            </a:br>
            <a:r>
              <a:rPr lang="pl-PL" sz="2800" dirty="0"/>
              <a:t>elektronické skříně</a:t>
            </a:r>
            <a:endParaRPr lang="cs-CZ" sz="2800" dirty="0">
              <a:highlight>
                <a:srgbClr val="FF0000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 / ÚSM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091824-D938-7C9F-7F31-5B469FC8D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132" y="1571600"/>
            <a:ext cx="2493950" cy="51624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0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91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20. 10. 2025 </a:t>
            </a:r>
            <a:r>
              <a:rPr lang="pl-PL" sz="2800" b="1" u="sng" dirty="0"/>
              <a:t>Přejetí nadzemního návěstidla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ID 1224, APN N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Během kontroly perimetru došlo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k incidentu, kdy během couvání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vozidlem UBL u brány č. 21 (u lakovny IAC)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bylo přejeto nadzemní návěstidlo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 místo byli vysláni zaměstnanci elektro, kteří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poškozené světlo odstranili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Dechová zkouška u zaměstnankyně byla negativní</a:t>
            </a:r>
            <a:endParaRPr lang="cs-CZ" sz="2800" dirty="0">
              <a:highlight>
                <a:srgbClr val="FF0000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ÚSM / Elektro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B64C8E-E584-F809-DF7A-45EE82D0F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473" y="1555451"/>
            <a:ext cx="3816662" cy="5158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1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19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23. 10. 2025 </a:t>
            </a:r>
            <a:r>
              <a:rPr lang="pl-PL" sz="2800" b="1" u="sng" dirty="0"/>
              <a:t>Únik hydraulického oleje z levého motoru Boeing 737 (10.)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1225, </a:t>
            </a:r>
            <a:r>
              <a:rPr lang="cs-CZ" sz="2800" dirty="0"/>
              <a:t>APN Centrál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Boeing 737</a:t>
            </a:r>
            <a:endParaRPr lang="cs-CZ" sz="2800" dirty="0"/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Únik 50 x 50 cm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Vyčištěno za použití sorbentu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8E2A1EB-964E-4CEC-9162-821FD7BF4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139" y="2341636"/>
            <a:ext cx="5715000" cy="428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61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25. 10. 2025 </a:t>
            </a:r>
            <a:r>
              <a:rPr lang="pt-BR" sz="2800" b="1" u="sng" dirty="0"/>
              <a:t>Poškození plachty na ACO - Vítr</a:t>
            </a:r>
            <a:endParaRPr lang="pl-PL" sz="2800" b="1" u="sng" dirty="0"/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1226</a:t>
            </a:r>
            <a:endParaRPr lang="cs-CZ" sz="2800" dirty="0">
              <a:highlight>
                <a:srgbClr val="FF0000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Okolo 12:30 hod. došlo vlivem silného</a:t>
            </a:r>
            <a:br>
              <a:rPr lang="cs-CZ" sz="2800" dirty="0"/>
            </a:br>
            <a:r>
              <a:rPr lang="cs-CZ" sz="2800" dirty="0"/>
              <a:t> poryvu větru k roztržení plachty nad</a:t>
            </a:r>
            <a:br>
              <a:rPr lang="cs-CZ" sz="2800" dirty="0"/>
            </a:br>
            <a:r>
              <a:rPr lang="cs-CZ" sz="2800" dirty="0"/>
              <a:t> vraty hangáru ACO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HZS provedl provizorní zabezpečení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Poškozena je pouze plachta, </a:t>
            </a:r>
            <a:br>
              <a:rPr lang="cs-CZ" sz="2800" dirty="0"/>
            </a:br>
            <a:r>
              <a:rPr lang="cs-CZ" sz="2800" dirty="0"/>
              <a:t>konstrukce i vrata jsou v pořádku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D50D629-F55C-4115-A509-E9DE9B899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778" y="2211174"/>
            <a:ext cx="5715000" cy="430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1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27. 10. 2025 </a:t>
            </a:r>
            <a:r>
              <a:rPr lang="pt-BR" sz="2800" b="1" u="sng" dirty="0"/>
              <a:t>FOD</a:t>
            </a:r>
            <a:endParaRPr lang="cs-CZ" sz="2800" b="1" u="sng" dirty="0"/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1230, Hangár JAT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Původce FOD firma, která opravovala vrata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FOD bylo zaměstnanci JAT posbíráno</a:t>
            </a:r>
            <a:br>
              <a:rPr lang="cs-CZ" sz="2800" dirty="0"/>
            </a:br>
            <a:r>
              <a:rPr lang="cs-CZ" sz="2800" dirty="0"/>
              <a:t>a externí firma byla informována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JAT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E07B2C4-1654-429C-9511-9C3B84051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409" y="2170634"/>
            <a:ext cx="5185287" cy="441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7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04. 11. 2025 </a:t>
            </a:r>
            <a:r>
              <a:rPr lang="pt-BR" sz="2800" b="1" u="sng" dirty="0"/>
              <a:t>Nouzové přístání</a:t>
            </a:r>
            <a:r>
              <a:rPr lang="cs-CZ" sz="2800" b="1" u="sng" dirty="0"/>
              <a:t> – </a:t>
            </a:r>
            <a:r>
              <a:rPr lang="pt-BR" sz="2800" b="1" u="sng" dirty="0"/>
              <a:t>Prasklé </a:t>
            </a:r>
            <a:r>
              <a:rPr lang="cs-CZ" sz="2800" b="1" u="sng" dirty="0"/>
              <a:t>boční</a:t>
            </a:r>
            <a:r>
              <a:rPr lang="pt-BR" sz="2800" b="1" u="sng" dirty="0"/>
              <a:t> sklo</a:t>
            </a:r>
            <a:endParaRPr lang="cs-CZ" sz="2800" b="1" u="sng" dirty="0"/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1227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Pilot vyhlásil MAYDAY z důvodu prasknutí </a:t>
            </a:r>
            <a:br>
              <a:rPr lang="cs-CZ" sz="2800" dirty="0"/>
            </a:br>
            <a:r>
              <a:rPr lang="cs-CZ" sz="2800" dirty="0"/>
              <a:t>bočního skla a záměr přistát v LKMT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TWR vyhlásil plnou pohotovost pro HZS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Letadlo v pořádku přistálo na RWY22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Následně ukončena plná pohotovost</a:t>
            </a:r>
            <a:br>
              <a:rPr lang="cs-CZ" sz="2800" dirty="0"/>
            </a:br>
            <a:r>
              <a:rPr lang="cs-CZ" sz="2800" dirty="0"/>
              <a:t>a obnoven normální provoz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TWR</a:t>
            </a:r>
            <a:endParaRPr lang="pl-PL" sz="2600" dirty="0">
              <a:solidFill>
                <a:srgbClr val="7030A0"/>
              </a:solidFill>
              <a:highlight>
                <a:srgbClr val="FF00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1B76A43-1404-49E6-AA9D-DC07E7717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454" y="2285884"/>
            <a:ext cx="5309753" cy="39823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3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12. 11. 2025 Poškození obalu zboží</a:t>
            </a:r>
            <a:endParaRPr lang="pl-PL" sz="2800" b="1" u="sng" dirty="0">
              <a:cs typeface="Tahoma" pitchFamily="34" charset="0"/>
            </a:endParaRP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1229,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Při skládání palet z kamiónu, obsluha </a:t>
            </a:r>
            <a:br>
              <a:rPr lang="cs-CZ" sz="2800" dirty="0"/>
            </a:br>
            <a:r>
              <a:rPr lang="cs-CZ" sz="2800" dirty="0"/>
              <a:t>nakladače natrhla krabice, ve kterých</a:t>
            </a:r>
            <a:br>
              <a:rPr lang="cs-CZ" sz="2800" dirty="0"/>
            </a:br>
            <a:r>
              <a:rPr lang="cs-CZ" sz="2800" dirty="0"/>
              <a:t>bylo zabaleno zboží na let UZA1007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Poškozen pouze obal, ne zboží </a:t>
            </a:r>
            <a:br>
              <a:rPr lang="cs-CZ" sz="2800" dirty="0"/>
            </a:br>
            <a:r>
              <a:rPr lang="cs-CZ" sz="2800" dirty="0"/>
              <a:t>uvnitř krabice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</a:t>
            </a:r>
            <a:endParaRPr lang="pl-PL" sz="2600" dirty="0">
              <a:solidFill>
                <a:srgbClr val="7030A0"/>
              </a:solidFill>
              <a:highlight>
                <a:srgbClr val="FF00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AB3FB38-C9BE-4E58-964C-C9001AF87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645" y="2186063"/>
            <a:ext cx="5715000" cy="4371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6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  <a:p>
            <a:pPr algn="ctr" defTabSz="0"/>
            <a:r>
              <a:rPr lang="pl-PL" sz="5400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02. 09. 2025 – 01. 12. 2025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0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D5E1E-A441-326D-A1FE-A41CC2A85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12DA50E-D464-65E4-2E21-AAAE469A7C2F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639A591-B7B0-412F-6B84-C5E8C342336C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09C4135-76BC-2839-59E5-F79245F77C5E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495CCC-0503-DA4C-338D-1B07847BD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4B6682B-BE66-EAFE-3F9F-FDE4215AC4C4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14. 09. 2025 Vyproštění letadla Boeing 737-800 – </a:t>
            </a:r>
            <a:r>
              <a:rPr lang="cs-CZ" sz="2800" b="1" u="sng" dirty="0" err="1">
                <a:cs typeface="Tahoma" pitchFamily="34" charset="0"/>
              </a:rPr>
              <a:t>Kraków</a:t>
            </a:r>
            <a:r>
              <a:rPr lang="cs-CZ" sz="2800" b="1" u="sng" dirty="0">
                <a:cs typeface="Tahoma" pitchFamily="34" charset="0"/>
              </a:rPr>
              <a:t> </a:t>
            </a:r>
            <a:r>
              <a:rPr lang="cs-CZ" sz="2800" b="1" u="sng" dirty="0" err="1">
                <a:cs typeface="Tahoma" pitchFamily="34" charset="0"/>
              </a:rPr>
              <a:t>Airport</a:t>
            </a:r>
            <a:endParaRPr lang="cs-CZ" sz="2800" b="1" u="sng" dirty="0">
              <a:cs typeface="Tahoma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136934C-2602-5E60-398D-331C04A29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36" y="1739444"/>
            <a:ext cx="8556293" cy="4831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98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5548A-9BC2-2DE7-AE54-89E146333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381BB08-DBD8-8763-EE4B-4308429BBEC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01790D0-A865-0994-859C-96860E1DE65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873D61C-F104-6C3E-3862-55D6184CFEED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1FFA9F6-FBF3-EAC2-69ED-D7702378A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81CF627-5711-066D-2276-D3F2DF2A7D27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207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17. – 21. 11. 2025 Cvičení Aktivních záloh</a:t>
            </a:r>
          </a:p>
          <a:p>
            <a:pPr algn="ctr" defTabSz="900113">
              <a:spcAft>
                <a:spcPts val="500"/>
              </a:spcAft>
            </a:pP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Cvičení aktivních záloh KVV Ostrava – Hradba 2025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Nácvik ochrany důležitých objektů</a:t>
            </a:r>
            <a:endParaRPr lang="cs-CZ" sz="2800" b="1" u="sng" dirty="0">
              <a:cs typeface="Tahoma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7673F7-6168-6307-3A27-D0C7FF131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8" y="3457658"/>
            <a:ext cx="5375564" cy="3023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38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EBD19-2F64-8551-C016-DBA4BEA0B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4D9EE98-4DAE-07F5-4F8E-C683F30AFFE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7DCA877-5EDA-679C-0F5B-A10EDF15EF8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9463CE6-E8F6-C81D-2DA2-34481CC2F904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547CE2C-0202-C396-199B-6EB6B0567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123CBEB-7F21-61D8-44B9-D633770F5C07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Hlášení události – Safety </a:t>
            </a:r>
            <a:r>
              <a:rPr lang="cs-CZ" sz="2800" b="1" u="sng" dirty="0" err="1">
                <a:cs typeface="Tahoma" pitchFamily="34" charset="0"/>
              </a:rPr>
              <a:t>Portal</a:t>
            </a:r>
            <a:endParaRPr lang="cs-CZ" sz="2800" b="1" u="sng" dirty="0">
              <a:cs typeface="Tahoma" pitchFamily="34" charset="0"/>
            </a:endParaRPr>
          </a:p>
          <a:p>
            <a:pPr algn="ctr" defTabSz="900113">
              <a:spcAft>
                <a:spcPts val="500"/>
              </a:spcAft>
            </a:pPr>
            <a:endParaRPr lang="cs-CZ" sz="2800" b="1" u="sng" dirty="0">
              <a:cs typeface="Tahoma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D3F215-D54F-F474-C83C-7687B2955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52" y="1625398"/>
            <a:ext cx="5355022" cy="5036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3016772-6138-A442-6833-476CA6574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777" y="1569001"/>
            <a:ext cx="6176820" cy="276801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05B8D70-6961-CE23-C51C-03638AE6BEED}"/>
              </a:ext>
            </a:extLst>
          </p:cNvPr>
          <p:cNvSpPr txBox="1"/>
          <p:nvPr/>
        </p:nvSpPr>
        <p:spPr>
          <a:xfrm>
            <a:off x="5621483" y="5119055"/>
            <a:ext cx="6522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Bezpečnostní dispečink: </a:t>
            </a:r>
            <a:r>
              <a:rPr lang="cs-CZ" sz="2000" b="1" dirty="0"/>
              <a:t>tel: 597 471 150 (151)</a:t>
            </a:r>
            <a:br>
              <a:rPr lang="cs-CZ" sz="2000" b="1" dirty="0"/>
            </a:br>
            <a:r>
              <a:rPr lang="cs-CZ" sz="2000" dirty="0"/>
              <a:t>Bezpečnostní dispečink: </a:t>
            </a:r>
            <a:r>
              <a:rPr lang="cs-CZ" sz="2000" b="1" dirty="0"/>
              <a:t>mob: 602 382 151</a:t>
            </a:r>
          </a:p>
          <a:p>
            <a:r>
              <a:rPr lang="cs-CZ" sz="2000" dirty="0"/>
              <a:t>Bezpečnostní dispečink:</a:t>
            </a:r>
            <a:r>
              <a:rPr lang="cs-CZ" sz="2000" b="1" dirty="0"/>
              <a:t> e-mail: </a:t>
            </a:r>
            <a:r>
              <a:rPr lang="cs-CZ" sz="2000" b="1" dirty="0">
                <a:hlinkClick r:id="rId7"/>
              </a:rPr>
              <a:t>bd@airport-ostrava.cz</a:t>
            </a:r>
            <a:r>
              <a:rPr lang="cs-CZ" sz="2000" b="1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8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1F9E1-2D23-7AAA-8EF9-400C90BF8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AAA7C9A-BFC7-B509-33A9-F190968A187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subjekty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F1C679D-A074-FBD4-3094-EADEFCBD9F1F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5A0DEFD-7A4C-E51C-D5DA-238C4C4F590A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C355462-8AD4-F92B-103A-113D3B0D2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A5B507B-9EE7-5CEA-39F0-B58D84B25F8C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Vyhodnocení výkonnosti externích subjektů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4E131A-6399-4047-A2CA-2840764FB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29" y="1510461"/>
            <a:ext cx="3863141" cy="5275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53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C6425-CF40-8290-4D5A-E5063678C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50C325E-96B8-54FC-56A4-83ABF48BF79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subjekty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D95E8-F564-FE6A-C72B-45E64DCB56D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150E285-3C75-F42A-70C9-47232F731B0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DF6025-D924-9456-7771-58DF87774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04669E-09FC-7E17-71AB-1079C2188A42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Program externích auditů pro r. 2025</a:t>
            </a:r>
          </a:p>
          <a:p>
            <a:pPr algn="ctr" defTabSz="900113">
              <a:spcAft>
                <a:spcPts val="500"/>
              </a:spcAft>
            </a:pPr>
            <a:endParaRPr lang="cs-CZ" sz="2800" b="1" u="sng" dirty="0">
              <a:cs typeface="Tahoma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539806-008A-2AB0-BB4E-A5377A8FE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136" y="1667596"/>
            <a:ext cx="5331727" cy="5190404"/>
          </a:xfrm>
          <a:prstGeom prst="rect">
            <a:avLst/>
          </a:prstGeom>
        </p:spPr>
      </p:pic>
      <p:sp>
        <p:nvSpPr>
          <p:cNvPr id="9" name="Tvar L 8">
            <a:extLst>
              <a:ext uri="{FF2B5EF4-FFF2-40B4-BE49-F238E27FC236}">
                <a16:creationId xmlns:a16="http://schemas.microsoft.com/office/drawing/2014/main" id="{498F8F88-0AA9-95B3-80BB-CD3F5C044B97}"/>
              </a:ext>
            </a:extLst>
          </p:cNvPr>
          <p:cNvSpPr/>
          <p:nvPr/>
        </p:nvSpPr>
        <p:spPr>
          <a:xfrm rot="18852154">
            <a:off x="6106851" y="1907771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var L 9">
            <a:extLst>
              <a:ext uri="{FF2B5EF4-FFF2-40B4-BE49-F238E27FC236}">
                <a16:creationId xmlns:a16="http://schemas.microsoft.com/office/drawing/2014/main" id="{8FB5E237-AE34-9183-BB40-3764B840BEE0}"/>
              </a:ext>
            </a:extLst>
          </p:cNvPr>
          <p:cNvSpPr/>
          <p:nvPr/>
        </p:nvSpPr>
        <p:spPr>
          <a:xfrm rot="18852154">
            <a:off x="6553389" y="2291861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var L 10">
            <a:extLst>
              <a:ext uri="{FF2B5EF4-FFF2-40B4-BE49-F238E27FC236}">
                <a16:creationId xmlns:a16="http://schemas.microsoft.com/office/drawing/2014/main" id="{C6290F9F-DFD8-B338-C0E9-3F03D60DF16E}"/>
              </a:ext>
            </a:extLst>
          </p:cNvPr>
          <p:cNvSpPr/>
          <p:nvPr/>
        </p:nvSpPr>
        <p:spPr>
          <a:xfrm rot="18852154">
            <a:off x="5944213" y="2613263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var L 11">
            <a:extLst>
              <a:ext uri="{FF2B5EF4-FFF2-40B4-BE49-F238E27FC236}">
                <a16:creationId xmlns:a16="http://schemas.microsoft.com/office/drawing/2014/main" id="{B493CF9A-8C8C-C091-AE36-83E399F34DD6}"/>
              </a:ext>
            </a:extLst>
          </p:cNvPr>
          <p:cNvSpPr/>
          <p:nvPr/>
        </p:nvSpPr>
        <p:spPr>
          <a:xfrm rot="18852154">
            <a:off x="6887523" y="2963476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var L 12">
            <a:extLst>
              <a:ext uri="{FF2B5EF4-FFF2-40B4-BE49-F238E27FC236}">
                <a16:creationId xmlns:a16="http://schemas.microsoft.com/office/drawing/2014/main" id="{9A754211-7978-44A7-D0CA-C242F1419DDE}"/>
              </a:ext>
            </a:extLst>
          </p:cNvPr>
          <p:cNvSpPr/>
          <p:nvPr/>
        </p:nvSpPr>
        <p:spPr>
          <a:xfrm rot="18852154">
            <a:off x="6999927" y="3324139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var L 13">
            <a:extLst>
              <a:ext uri="{FF2B5EF4-FFF2-40B4-BE49-F238E27FC236}">
                <a16:creationId xmlns:a16="http://schemas.microsoft.com/office/drawing/2014/main" id="{ABC975A0-3AEF-AC36-716F-268E4FA49F07}"/>
              </a:ext>
            </a:extLst>
          </p:cNvPr>
          <p:cNvSpPr/>
          <p:nvPr/>
        </p:nvSpPr>
        <p:spPr>
          <a:xfrm rot="18852154">
            <a:off x="6390751" y="3639632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var L 14">
            <a:extLst>
              <a:ext uri="{FF2B5EF4-FFF2-40B4-BE49-F238E27FC236}">
                <a16:creationId xmlns:a16="http://schemas.microsoft.com/office/drawing/2014/main" id="{71ECD2F1-5A8F-3367-A140-8C760708B434}"/>
              </a:ext>
            </a:extLst>
          </p:cNvPr>
          <p:cNvSpPr/>
          <p:nvPr/>
        </p:nvSpPr>
        <p:spPr>
          <a:xfrm rot="18852154">
            <a:off x="6947044" y="4024867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var L 15">
            <a:extLst>
              <a:ext uri="{FF2B5EF4-FFF2-40B4-BE49-F238E27FC236}">
                <a16:creationId xmlns:a16="http://schemas.microsoft.com/office/drawing/2014/main" id="{5682C5D2-0961-501B-AAEB-4799462D40D4}"/>
              </a:ext>
            </a:extLst>
          </p:cNvPr>
          <p:cNvSpPr/>
          <p:nvPr/>
        </p:nvSpPr>
        <p:spPr>
          <a:xfrm rot="18852154">
            <a:off x="6837289" y="4666001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var L 16">
            <a:extLst>
              <a:ext uri="{FF2B5EF4-FFF2-40B4-BE49-F238E27FC236}">
                <a16:creationId xmlns:a16="http://schemas.microsoft.com/office/drawing/2014/main" id="{2DF485B5-0B4C-AAD6-BACF-0549E9E9DBCD}"/>
              </a:ext>
            </a:extLst>
          </p:cNvPr>
          <p:cNvSpPr/>
          <p:nvPr/>
        </p:nvSpPr>
        <p:spPr>
          <a:xfrm rot="18852154">
            <a:off x="5883580" y="5065879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var L 4">
            <a:extLst>
              <a:ext uri="{FF2B5EF4-FFF2-40B4-BE49-F238E27FC236}">
                <a16:creationId xmlns:a16="http://schemas.microsoft.com/office/drawing/2014/main" id="{5B9BF36A-5228-4DB6-5810-D134898CCC6F}"/>
              </a:ext>
            </a:extLst>
          </p:cNvPr>
          <p:cNvSpPr/>
          <p:nvPr/>
        </p:nvSpPr>
        <p:spPr>
          <a:xfrm rot="18852154">
            <a:off x="6035980" y="5394926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var L 20">
            <a:extLst>
              <a:ext uri="{FF2B5EF4-FFF2-40B4-BE49-F238E27FC236}">
                <a16:creationId xmlns:a16="http://schemas.microsoft.com/office/drawing/2014/main" id="{9367B9DD-892A-360F-FD4F-C478CAA43566}"/>
              </a:ext>
            </a:extLst>
          </p:cNvPr>
          <p:cNvSpPr/>
          <p:nvPr/>
        </p:nvSpPr>
        <p:spPr>
          <a:xfrm rot="18852154">
            <a:off x="6035980" y="5744442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2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3468E-5C25-60F4-9D9A-3087B7F3F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D3E587E6-67DA-1636-8680-E13FD36A08A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subjekty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753740D-72D4-88AF-57EF-8B34FA65DDD9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D9AD88A-8FF6-BD43-F0E2-CD693D17DF1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F1C298C-7709-91CA-D77D-D74184000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4E49F81-71DB-FD91-CC4D-7D9612509355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Přezkoumání za r. 2025 – zaslat do 31. 01. 2026</a:t>
            </a:r>
          </a:p>
          <a:p>
            <a:pPr algn="ctr" defTabSz="900113">
              <a:spcAft>
                <a:spcPts val="500"/>
              </a:spcAft>
            </a:pPr>
            <a:endParaRPr lang="cs-CZ" sz="2800" b="1" u="sng" dirty="0">
              <a:cs typeface="Tahoma" pitchFamily="34" charset="0"/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A62BFD1B-632F-B591-3DDB-3CFAD027D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388" y="1605490"/>
            <a:ext cx="4877223" cy="5067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5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hlinkClick r:id="rId5" action="ppaction://hlinkfile"/>
            <a:extLst>
              <a:ext uri="{FF2B5EF4-FFF2-40B4-BE49-F238E27FC236}">
                <a16:creationId xmlns:a16="http://schemas.microsoft.com/office/drawing/2014/main" id="{197FC6E6-EE62-730F-6110-BE5D01755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42" y="1441218"/>
            <a:ext cx="10796834" cy="5344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7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74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04. 09. 2025 </a:t>
            </a:r>
            <a:r>
              <a:rPr lang="cs-CZ" sz="2800" b="1" u="sng" dirty="0" err="1">
                <a:cs typeface="Tahoma" pitchFamily="34" charset="0"/>
              </a:rPr>
              <a:t>BirdStrike</a:t>
            </a:r>
            <a:r>
              <a:rPr lang="cs-CZ" sz="2800" b="1" u="sng" dirty="0">
                <a:cs typeface="Tahoma" pitchFamily="34" charset="0"/>
              </a:rPr>
              <a:t> (14/2025) --- Nepotvrzený ---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1207,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Sražená poštolka na RWY na úrovni TWY B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Žádná posádka nic nehlásila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Čas nálezu okolo 15:10 hod.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Sražená poštolka byla přidána BiOL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21CFD5-E9DE-362D-E342-D08F2DFF9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135" y="2430034"/>
            <a:ext cx="4741719" cy="36432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6ED0995-B981-3AFB-2F1F-DB8891C4A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126" y="3106483"/>
            <a:ext cx="2224313" cy="2195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88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30716" y="981076"/>
            <a:ext cx="12204000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08. 09. 2025 </a:t>
            </a:r>
            <a:r>
              <a:rPr lang="pl-PL" sz="2800" b="1" u="sng" dirty="0">
                <a:cs typeface="Tahoma" pitchFamily="34" charset="0"/>
              </a:rPr>
              <a:t>BirdStrike (15/2025) --- Potvrzený ---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1208,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VPL po zaparkování ACFT </a:t>
            </a:r>
            <a:br>
              <a:rPr lang="cs-CZ" sz="2800" dirty="0"/>
            </a:br>
            <a:r>
              <a:rPr lang="cs-CZ" sz="2800" dirty="0"/>
              <a:t>na odbavovací ploše oznámil, že letadlo </a:t>
            </a:r>
            <a:br>
              <a:rPr lang="cs-CZ" sz="2800" dirty="0"/>
            </a:br>
            <a:r>
              <a:rPr lang="cs-CZ" sz="2800" dirty="0"/>
              <a:t>mělo při přistání srážku s ptákem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Stopy nalezeny v motoru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Na RWY následně nalezeny dva kusy</a:t>
            </a:r>
            <a:br>
              <a:rPr lang="cs-CZ" sz="2800" dirty="0"/>
            </a:br>
            <a:r>
              <a:rPr lang="cs-CZ" sz="2800" dirty="0"/>
              <a:t>sražených ptáků</a:t>
            </a:r>
            <a:endParaRPr lang="cs-CZ" sz="2800" dirty="0">
              <a:highlight>
                <a:srgbClr val="FF0000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D4AA39-D1A8-2B08-8C2E-DFA520C93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971" y="1548109"/>
            <a:ext cx="3872729" cy="51249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AE452BB-E1BE-2D01-FF4B-20E16729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3773" y="5044847"/>
            <a:ext cx="3639614" cy="165602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34C81AD-6A0F-E7B9-C362-4EB6A609D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62" y="5223733"/>
            <a:ext cx="1468611" cy="1449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63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19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09. 09. 2025 </a:t>
            </a:r>
            <a:r>
              <a:rPr lang="cs-CZ" sz="2800" b="1" u="sng" dirty="0" err="1"/>
              <a:t>BirdStrike</a:t>
            </a:r>
            <a:r>
              <a:rPr lang="cs-CZ" sz="2800" b="1" u="sng" dirty="0"/>
              <a:t> (16/2025) --- Nepotvrzený ---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ID 1212,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Pilot po vzletu oznámil pravděpodobný střet s ptákem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Pokračoval do LKPR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Na RWY nic nenalezeno</a:t>
            </a:r>
            <a:endParaRPr lang="cs-CZ" sz="2800" dirty="0">
              <a:highlight>
                <a:srgbClr val="FF0000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0FFA13-E6FC-A192-D297-BB74C8DEE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14" y="4190153"/>
            <a:ext cx="8749604" cy="254934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1D38CFA9-1D9A-8A57-AD57-23B93678E462}"/>
              </a:ext>
            </a:extLst>
          </p:cNvPr>
          <p:cNvSpPr/>
          <p:nvPr/>
        </p:nvSpPr>
        <p:spPr>
          <a:xfrm>
            <a:off x="9279082" y="4675909"/>
            <a:ext cx="363682" cy="1246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30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30. 08. 2025 Poškození zavazadlového pásu</a:t>
            </a:r>
            <a:r>
              <a:rPr lang="cs-CZ" sz="2800" b="1" u="sng" dirty="0">
                <a:highlight>
                  <a:srgbClr val="FF0000"/>
                </a:highlight>
                <a:cs typeface="Tahoma" pitchFamily="34" charset="0"/>
              </a:rPr>
              <a:t>   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1203, Místo: Příletová hala</a:t>
            </a:r>
            <a:endParaRPr lang="cs-CZ" sz="2800" dirty="0">
              <a:highlight>
                <a:srgbClr val="FFFFFF"/>
              </a:highlight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Při vykládce zavazadel, došlo k poškození </a:t>
            </a:r>
            <a:br>
              <a:rPr lang="cs-CZ" sz="2800" dirty="0"/>
            </a:br>
            <a:r>
              <a:rPr lang="cs-CZ" sz="2800" dirty="0"/>
              <a:t>zavazadlového pásu č.1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Narušení stavby segmentu pásu vlivem </a:t>
            </a:r>
            <a:br>
              <a:rPr lang="cs-CZ" sz="2800" dirty="0"/>
            </a:br>
            <a:r>
              <a:rPr lang="cs-CZ" sz="2800" dirty="0"/>
              <a:t>ucpání zavazadel v jednom z průchodu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Po opravě asi okolo 21:00 byl </a:t>
            </a:r>
            <a:br>
              <a:rPr lang="cs-CZ" sz="2800" dirty="0"/>
            </a:br>
            <a:r>
              <a:rPr lang="cs-CZ" sz="2800" dirty="0"/>
              <a:t>opět pás zprovozněn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ÚSM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6EE060-3D59-3167-0E97-DAE53474D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089" y="3896315"/>
            <a:ext cx="5128999" cy="288933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4E904DB-BA3D-129F-7F1E-9E4BD6960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173" y="1499931"/>
            <a:ext cx="2275610" cy="2355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99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86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26. 09. 2025 </a:t>
            </a:r>
            <a:r>
              <a:rPr lang="pl-PL" sz="2800" b="1" u="sng" dirty="0"/>
              <a:t>BirdStrike (17/2025) --- Nepotvrzený ---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ID 1218,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Při ranní kontrole LPP bylo na TWY na úrovni TWY C nalezeno 7 sražených ptáků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Posádky večerního provozu nehlásili žádnou srážku s ptákem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Ostraha prováděla před přílety a odlety plašení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Na místo nálezu sražený ptáků byl přivolán zástupce BIOL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Dle jeho slov nejspíš ptáci nocovali na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Kulík zlatý</a:t>
            </a:r>
            <a:endParaRPr lang="cs-CZ" sz="2800" dirty="0">
              <a:highlight>
                <a:srgbClr val="FFFFFF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7489A5-0230-B1FC-842E-6CB08019D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509" y="3760961"/>
            <a:ext cx="2850127" cy="2819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21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504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01. 10. 2025 </a:t>
            </a:r>
            <a:r>
              <a:rPr lang="pl-PL" sz="2800" b="1" u="sng" dirty="0"/>
              <a:t>BirdStrike (18/2025) --- Nepotvrzený ---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1220, </a:t>
            </a:r>
            <a:r>
              <a:rPr lang="pl-PL" sz="2800" dirty="0"/>
              <a:t>Boeing 737 MAX 8-200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Zpoždění letu díky poškození letadla, </a:t>
            </a:r>
            <a:br>
              <a:rPr lang="pl-PL" sz="2800" dirty="0"/>
            </a:br>
            <a:r>
              <a:rPr lang="pl-PL" sz="2800" dirty="0"/>
              <a:t>a to konkrétně motorů, z důvodu srážky</a:t>
            </a:r>
            <a:br>
              <a:rPr lang="pl-PL" sz="2800" dirty="0"/>
            </a:br>
            <a:r>
              <a:rPr lang="pl-PL" sz="2800" dirty="0"/>
              <a:t>letounu s ptákem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Po zjištění byla okamžitě provedena kontrola </a:t>
            </a:r>
            <a:b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vzletové a přistávací dráhy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Nebyly nalezené žádné známky po BS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K BS došlo nejspíše došlo buď při vzletu nebo při přiblížení mimo perimetr LKMT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Oepration / BiOL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4DE022-C86D-E7C7-C9E8-2FE382919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441" y="1714548"/>
            <a:ext cx="2572525" cy="342145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7698681-2F7F-6EFF-E6DA-E001A2613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451" y="1714547"/>
            <a:ext cx="2566095" cy="3421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7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91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13. 10. 2025 </a:t>
            </a:r>
            <a:r>
              <a:rPr lang="pl-PL" sz="2800" b="1" u="sng" dirty="0"/>
              <a:t>BirdStrike (19/2025) --- Nepotvrzený ---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1223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Po příletu letounu do údržby, byl marshallery </a:t>
            </a:r>
            <a:br>
              <a:rPr lang="pl-PL" sz="2800" dirty="0"/>
            </a:br>
            <a:r>
              <a:rPr lang="pl-PL" sz="2800" dirty="0"/>
              <a:t>nalezen BS na levém motoru</a:t>
            </a:r>
            <a:br>
              <a:rPr lang="pl-PL" sz="2800" dirty="0"/>
            </a:br>
            <a:r>
              <a:rPr lang="pl-PL" sz="2800" dirty="0"/>
              <a:t>(viditelná promáčklina se stopami krve)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Byla provedena následná kontrola RWY + předpolí,</a:t>
            </a:r>
            <a:br>
              <a:rPr lang="pl-PL" sz="2800" dirty="0"/>
            </a:br>
            <a:r>
              <a:rPr lang="pl-PL" sz="2800" dirty="0"/>
              <a:t>kdy nebyly nalezeny žádné známky srážky s ptákem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Dle výpovědi posádky buď k němu došlo na přiblížení</a:t>
            </a:r>
            <a:br>
              <a:rPr lang="pl-PL" sz="2800" dirty="0"/>
            </a:br>
            <a:r>
              <a:rPr lang="pl-PL" sz="2800" dirty="0"/>
              <a:t>do Ostravy, nebo na odletu z Atén</a:t>
            </a:r>
            <a:endParaRPr lang="cs-CZ" sz="2800" dirty="0">
              <a:highlight>
                <a:srgbClr val="FF0000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Operation / BiOL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BD43F9-30F6-B12F-9468-A30FC9F0F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776" y="1812088"/>
            <a:ext cx="3457120" cy="4609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8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34EC-EB5D-8A44-C082-F84E7E5E2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 4">
            <a:extLst>
              <a:ext uri="{FF2B5EF4-FFF2-40B4-BE49-F238E27FC236}">
                <a16:creationId xmlns:a16="http://schemas.microsoft.com/office/drawing/2014/main" id="{3CCFD055-C745-E430-D95A-25BA955131AF}"/>
              </a:ext>
            </a:extLst>
          </p:cNvPr>
          <p:cNvSpPr/>
          <p:nvPr/>
        </p:nvSpPr>
        <p:spPr>
          <a:xfrm>
            <a:off x="5880311" y="2685581"/>
            <a:ext cx="6057900" cy="3200400"/>
          </a:xfrm>
          <a:prstGeom prst="ellipse">
            <a:avLst/>
          </a:prstGeom>
          <a:solidFill>
            <a:srgbClr val="60A5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DCEF32B-A43E-C3DB-2F06-620BF5B89F7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4F990F1-8CD4-C9D5-FCBF-8B8752EAF52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F909268-6A69-D601-45E0-059624940F0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7025FA-5009-2D0E-CC67-F6C945EDE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581A7CA-1887-2C3F-160B-1514DE6186D4}"/>
              </a:ext>
            </a:extLst>
          </p:cNvPr>
          <p:cNvSpPr txBox="1"/>
          <p:nvPr/>
        </p:nvSpPr>
        <p:spPr>
          <a:xfrm>
            <a:off x="5890700" y="3886595"/>
            <a:ext cx="129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QMS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0A69F89-B7F6-7EBE-1D8E-F1950A84F1F7}"/>
              </a:ext>
            </a:extLst>
          </p:cNvPr>
          <p:cNvSpPr/>
          <p:nvPr/>
        </p:nvSpPr>
        <p:spPr>
          <a:xfrm>
            <a:off x="7040626" y="2692809"/>
            <a:ext cx="3931227" cy="20125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96A584-FE5E-E3B0-54BB-A83706635296}"/>
              </a:ext>
            </a:extLst>
          </p:cNvPr>
          <p:cNvSpPr txBox="1"/>
          <p:nvPr/>
        </p:nvSpPr>
        <p:spPr>
          <a:xfrm>
            <a:off x="7979273" y="2747545"/>
            <a:ext cx="2556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SMS/CMS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4B5216D6-750E-C2AB-05F8-6508DD517BB8}"/>
              </a:ext>
            </a:extLst>
          </p:cNvPr>
          <p:cNvSpPr/>
          <p:nvPr/>
        </p:nvSpPr>
        <p:spPr>
          <a:xfrm>
            <a:off x="8060666" y="3419690"/>
            <a:ext cx="1891146" cy="12365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1DC5E2B-AE44-31AC-C879-B4B0E57B35D6}"/>
              </a:ext>
            </a:extLst>
          </p:cNvPr>
          <p:cNvSpPr txBox="1"/>
          <p:nvPr/>
        </p:nvSpPr>
        <p:spPr>
          <a:xfrm>
            <a:off x="8513540" y="3584121"/>
            <a:ext cx="129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RSP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29BB3C47-525A-EB31-4B16-15F479874BBA}"/>
              </a:ext>
            </a:extLst>
          </p:cNvPr>
          <p:cNvSpPr/>
          <p:nvPr/>
        </p:nvSpPr>
        <p:spPr>
          <a:xfrm>
            <a:off x="6761803" y="4382283"/>
            <a:ext cx="1891146" cy="123656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5F2F0A5-C6CA-D35E-6BAC-C12D07BAEA5A}"/>
              </a:ext>
            </a:extLst>
          </p:cNvPr>
          <p:cNvSpPr txBox="1"/>
          <p:nvPr/>
        </p:nvSpPr>
        <p:spPr>
          <a:xfrm>
            <a:off x="6761803" y="4575967"/>
            <a:ext cx="189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OHSMS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5118888E-08A4-B67D-4594-07BCB1049595}"/>
              </a:ext>
            </a:extLst>
          </p:cNvPr>
          <p:cNvSpPr/>
          <p:nvPr/>
        </p:nvSpPr>
        <p:spPr>
          <a:xfrm>
            <a:off x="9491154" y="4264517"/>
            <a:ext cx="1891146" cy="123656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EB28901-877C-50CF-50C9-D0CC32F17699}"/>
              </a:ext>
            </a:extLst>
          </p:cNvPr>
          <p:cNvSpPr txBox="1"/>
          <p:nvPr/>
        </p:nvSpPr>
        <p:spPr>
          <a:xfrm>
            <a:off x="9711963" y="4522183"/>
            <a:ext cx="129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ISMS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37BDE71-C718-6D2D-F2BF-33ADBFD0837B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1000182"/>
            <a:ext cx="1220400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1000"/>
              </a:spcAft>
            </a:pPr>
            <a:r>
              <a:rPr lang="cs-CZ" sz="2800" b="1" u="sng" dirty="0"/>
              <a:t>Integrovaný systém řízení</a:t>
            </a:r>
          </a:p>
          <a:p>
            <a:pPr algn="ctr" defTabSz="0">
              <a:spcAft>
                <a:spcPts val="1000"/>
              </a:spcAft>
            </a:pPr>
            <a:r>
              <a:rPr lang="cs-CZ" sz="2800" b="1" u="sng" dirty="0"/>
              <a:t>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Recertifikace </a:t>
            </a:r>
            <a:r>
              <a:rPr lang="cs-CZ" sz="2800" b="1" dirty="0"/>
              <a:t>27. 03. 2025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b="1" dirty="0"/>
              <a:t>IMS: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QMS: ISO 9001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SMS: 139/2014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OHSMS (BOZP): ISO 45001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dirty="0" err="1"/>
              <a:t>Occupational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and </a:t>
            </a:r>
            <a:r>
              <a:rPr lang="cs-CZ" dirty="0" err="1"/>
              <a:t>Safety</a:t>
            </a:r>
            <a:r>
              <a:rPr lang="cs-CZ" dirty="0"/>
              <a:t> </a:t>
            </a:r>
            <a:r>
              <a:rPr lang="cs-CZ" dirty="0" err="1"/>
              <a:t>managemet</a:t>
            </a:r>
            <a:r>
              <a:rPr lang="cs-CZ" dirty="0"/>
              <a:t> </a:t>
            </a:r>
            <a:r>
              <a:rPr lang="cs-CZ" dirty="0" err="1"/>
              <a:t>system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ISMS: ISO 27001</a:t>
            </a:r>
            <a:endParaRPr lang="pt-B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10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FFEC4-5178-6827-8324-C0EAD7387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C7250D7-9BFF-A9E5-DAFD-99686DD317A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E8AB7EF-A8D8-BEDE-D7C3-F054A0E57EC8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73EF610-CFA1-5180-8EB8-EC1795F373CD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ED3861-F54F-7D4E-7705-F770716D8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E3BCB58-7BC7-C49E-35A4-FAFBF5E9986B}"/>
              </a:ext>
            </a:extLst>
          </p:cNvPr>
          <p:cNvSpPr txBox="1">
            <a:spLocks noChangeAspect="1"/>
          </p:cNvSpPr>
          <p:nvPr/>
        </p:nvSpPr>
        <p:spPr>
          <a:xfrm>
            <a:off x="0" y="1046169"/>
            <a:ext cx="12204000" cy="539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1000"/>
              </a:spcAft>
            </a:pPr>
            <a:r>
              <a:rPr lang="cs-CZ" sz="2800" b="1" u="sng" dirty="0"/>
              <a:t>Kybernetická bezpečnost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ISMS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2800" dirty="0" err="1"/>
              <a:t>Information</a:t>
            </a:r>
            <a:r>
              <a:rPr lang="cs-CZ" sz="2800" dirty="0"/>
              <a:t> </a:t>
            </a:r>
            <a:r>
              <a:rPr lang="cs-CZ" sz="2800" dirty="0" err="1"/>
              <a:t>Security</a:t>
            </a:r>
            <a:r>
              <a:rPr lang="cs-CZ" sz="2800" dirty="0"/>
              <a:t> Management </a:t>
            </a:r>
            <a:r>
              <a:rPr lang="cs-CZ" sz="2800" dirty="0" err="1"/>
              <a:t>System</a:t>
            </a:r>
            <a:r>
              <a:rPr lang="cs-CZ" sz="2800" dirty="0"/>
              <a:t> / Systém řízení informační bezpečnosti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NK (EU) </a:t>
            </a:r>
            <a:r>
              <a:rPr lang="cs-CZ" sz="2800" b="1" dirty="0"/>
              <a:t>2022/1645</a:t>
            </a:r>
            <a:r>
              <a:rPr lang="cs-CZ" sz="2800" dirty="0"/>
              <a:t> Požadavky na řízení rizik bezpečnosti informací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NK (EU) </a:t>
            </a:r>
            <a:r>
              <a:rPr lang="cs-CZ" sz="2800" b="1" dirty="0"/>
              <a:t>2023/203 </a:t>
            </a:r>
            <a:r>
              <a:rPr lang="cs-CZ" sz="2800" dirty="0"/>
              <a:t>Požadavky na řízení rizik bezpečnosti informací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Řízení rizik dodavatelů (smluvní dodatky)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800" dirty="0"/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800" dirty="0"/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800" dirty="0"/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3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946EA-02EE-09EE-0A21-058162C90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8C7D8BD-4914-7115-4BBD-662079CDDF4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údržba, opravy, uzavírky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E01E115-F9A5-513B-1D79-2D35312677DD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6010C5C-DF11-A5EB-0047-B8885A292F2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160FAA-D77F-1FFA-B4C9-93C26779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0C2DC82-B157-F3D4-6ADF-3729F5E757D0}"/>
              </a:ext>
            </a:extLst>
          </p:cNvPr>
          <p:cNvSpPr txBox="1">
            <a:spLocks noChangeAspect="1"/>
          </p:cNvSpPr>
          <p:nvPr/>
        </p:nvSpPr>
        <p:spPr>
          <a:xfrm>
            <a:off x="0" y="997236"/>
            <a:ext cx="12204000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Odstavná a manipulační plocha P6</a:t>
            </a:r>
            <a:br>
              <a:rPr lang="pl-PL" sz="2800" b="1" u="sng" dirty="0"/>
            </a:br>
            <a:endParaRPr lang="pl-PL" sz="2800" b="1" u="sng" dirty="0"/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Vybudování nové odstavné plochy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Vybrán zhotovitel PD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Zprovoznění na sezónu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2026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9451AB-55CA-0357-6F44-6985EDEE0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364" y="2003931"/>
            <a:ext cx="5406329" cy="4251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0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95A64-3756-4940-3B44-7DD125FA7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FEFEC970-E7BD-0293-5F69-023E8B4F3352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údržba, opravy, uzavírky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2A62496-7BA3-65A0-CEF3-FDF9440999CD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D4C65C1-C8F1-D3EF-6B2F-D186FAA5108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D9CAAD-1ADD-1468-12D0-63E9181C6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1B03E3E-9FD5-380F-EF1C-7A829EA42E07}"/>
              </a:ext>
            </a:extLst>
          </p:cNvPr>
          <p:cNvSpPr txBox="1">
            <a:spLocks noChangeAspect="1"/>
          </p:cNvSpPr>
          <p:nvPr/>
        </p:nvSpPr>
        <p:spPr>
          <a:xfrm>
            <a:off x="0" y="997236"/>
            <a:ext cx="12204000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Rekonstrukce ubytovny</a:t>
            </a:r>
            <a:br>
              <a:rPr lang="pl-PL" sz="2800" b="1" u="sng" dirty="0"/>
            </a:br>
            <a:endParaRPr lang="pl-PL" sz="2800" b="1" u="sng" dirty="0"/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Dokončovací práce rekonstrukce ubytovny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Zprovoznění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05. 01. 2026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AB8732-E9D4-2641-D926-3062DACC43E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3341" y="2048101"/>
            <a:ext cx="5482093" cy="4113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97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E5536-4105-4098-1EAF-3C4E0A756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F528819-537F-EB24-8BEE-E0DF9A80292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údržba, opravy, uzavírky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FE3D40D-00D8-EFD1-3CF1-2C16A6610513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A39F63B-24FD-2143-D137-2C34631F1DEA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A8E556A-865B-F11F-00CE-D475F15DD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02639A9-C205-071E-FB7B-26B3441B62F9}"/>
              </a:ext>
            </a:extLst>
          </p:cNvPr>
          <p:cNvSpPr txBox="1">
            <a:spLocks noChangeAspect="1"/>
          </p:cNvSpPr>
          <p:nvPr/>
        </p:nvSpPr>
        <p:spPr>
          <a:xfrm>
            <a:off x="0" y="997236"/>
            <a:ext cx="12204000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Uzavírka 18. – 19. 10. 2025 </a:t>
            </a:r>
            <a:br>
              <a:rPr lang="pl-PL" sz="2800" b="1" u="sng" dirty="0"/>
            </a:br>
            <a:endParaRPr lang="pl-PL" sz="2800" b="1" u="sng" dirty="0"/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Opraveno cca 160 m2 betonové vozovky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Provedena oprava asfaltováním, drobné výtluky</a:t>
            </a:r>
          </a:p>
        </p:txBody>
      </p:sp>
      <p:pic>
        <p:nvPicPr>
          <p:cNvPr id="5" name="Zástupný obsah 3">
            <a:extLst>
              <a:ext uri="{FF2B5EF4-FFF2-40B4-BE49-F238E27FC236}">
                <a16:creationId xmlns:a16="http://schemas.microsoft.com/office/drawing/2014/main" id="{93865918-EE00-68E2-7AA8-DCD3239FC0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56" y="2885572"/>
            <a:ext cx="3081217" cy="23109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209D308-9FEE-7092-D5DA-A996FB3E94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92" y="4460015"/>
            <a:ext cx="3081217" cy="23109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EAB653A-035B-1BEF-2499-52B1E6997F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26" y="2958598"/>
            <a:ext cx="3081217" cy="231091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E866437-6450-A659-2BB2-A9B78BBDF0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245" y="4460014"/>
            <a:ext cx="3081218" cy="23109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912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EA463-1436-41F9-E375-A65D2F1E0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4662926-EBC6-17CC-D5E7-CF45202D872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údržba, opravy, uzavírky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23E8B47-AAC4-7B40-E394-045AAD747DDB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8A31DEA-8E8F-FB11-8543-8CC8400D924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AC929D5-DBF8-07EB-C031-17ED98C65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CD3863C-9BC2-2E62-4EB4-FE95DCB311BA}"/>
              </a:ext>
            </a:extLst>
          </p:cNvPr>
          <p:cNvSpPr txBox="1">
            <a:spLocks noChangeAspect="1"/>
          </p:cNvSpPr>
          <p:nvPr/>
        </p:nvSpPr>
        <p:spPr>
          <a:xfrm>
            <a:off x="0" y="981076"/>
            <a:ext cx="1220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Rekonstrukce RWY – Etapizace </a:t>
            </a:r>
            <a:br>
              <a:rPr lang="pl-PL" sz="2800" b="1" u="sng" dirty="0"/>
            </a:br>
            <a:endParaRPr lang="pl-PL" sz="2800" b="1" u="sng" dirty="0"/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13. 10. 2025 Vydáno stavební povolení pro rekonstrukci RWY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D2596D0-BC79-B159-932A-256A568B4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03" y="2464642"/>
            <a:ext cx="7424614" cy="41011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3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0169C-004D-8089-C9E8-D9D42DE97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6AA090F-A5B8-74AB-BC76-8A4A5C02A49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údržba, opravy, uzavírky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CCB2FFD-3D0C-AD8A-6E89-DB5BE46C528D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9E666A6-2CFC-65E9-1EE1-9CC5D206F24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C5C9E4D-8CB5-D202-5B23-BDCADB6EE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F6A15F5-0A1C-B43B-A1F8-C018D09EB8C3}"/>
              </a:ext>
            </a:extLst>
          </p:cNvPr>
          <p:cNvSpPr txBox="1">
            <a:spLocks noChangeAspect="1"/>
          </p:cNvSpPr>
          <p:nvPr/>
        </p:nvSpPr>
        <p:spPr>
          <a:xfrm>
            <a:off x="0" y="997236"/>
            <a:ext cx="12204000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Termíny uzávěr na rok 2026</a:t>
            </a:r>
            <a:br>
              <a:rPr lang="pl-PL" sz="2800" b="1" u="sng" dirty="0"/>
            </a:br>
            <a:endParaRPr lang="pl-PL" sz="2800" b="1" u="sng" dirty="0"/>
          </a:p>
          <a:p>
            <a:pPr defTabSz="0">
              <a:spcAft>
                <a:spcPts val="1000"/>
              </a:spcAft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V roce 2026 plánujeme v OSR dvě velké výluky a to na víkendy: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Duben  18. -1 9. 04. 2026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Říjen     17.- 18. 10. 2026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cs-CZ" sz="2600" b="1" u="sng" dirty="0">
                <a:ea typeface="Tahoma" panose="020B0604030504040204" pitchFamily="34" charset="0"/>
                <a:cs typeface="Tahoma" panose="020B0604030504040204" pitchFamily="34" charset="0"/>
              </a:rPr>
              <a:t>Pozn.:</a:t>
            </a:r>
          </a:p>
          <a:p>
            <a:pPr defTabSz="0">
              <a:spcAft>
                <a:spcPts val="1000"/>
              </a:spcAft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Po dobu zimní sezóny bude uzavřen úsek TWY F mezi TWY A-B a TWY A 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v období prosinec – březen.</a:t>
            </a:r>
          </a:p>
          <a:p>
            <a:pPr defTabSz="0">
              <a:spcAft>
                <a:spcPts val="1000"/>
              </a:spcAft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Parking a manipulace s letadly JAT na dlouhodobý parking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9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74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05. 09. 2025 </a:t>
            </a:r>
            <a:r>
              <a:rPr lang="pl-PL" sz="2800" b="1" u="sng" dirty="0">
                <a:cs typeface="Tahoma" pitchFamily="34" charset="0"/>
              </a:rPr>
              <a:t>Únik oleje z motoru Boeing 767 (7.případ)</a:t>
            </a:r>
            <a:endParaRPr lang="cs-CZ" sz="2800" b="1" u="sng" dirty="0">
              <a:cs typeface="Tahoma" pitchFamily="34" charset="0"/>
            </a:endParaRP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1210, APN S3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Unik oleje z Boeing 767-333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Hydraulický olej, kapající z levého motoru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Jednotka pod motor rozmístila </a:t>
            </a:r>
            <a:r>
              <a:rPr lang="cs-CZ" sz="2800" dirty="0" err="1"/>
              <a:t>úkapové</a:t>
            </a:r>
            <a:r>
              <a:rPr lang="cs-CZ" sz="2800" dirty="0"/>
              <a:t> vany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Po odletu letadla byly </a:t>
            </a:r>
            <a:r>
              <a:rPr lang="cs-CZ" sz="2800" dirty="0" err="1"/>
              <a:t>úkapové</a:t>
            </a:r>
            <a:r>
              <a:rPr lang="cs-CZ" sz="2800" dirty="0"/>
              <a:t> vany odstraněn</a:t>
            </a:r>
            <a:endParaRPr lang="cs-CZ" sz="2800" dirty="0">
              <a:highlight>
                <a:srgbClr val="FF0000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2B513A-AFDB-C1D3-37B0-6858D43C3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164" y="1557339"/>
            <a:ext cx="4523510" cy="51341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3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11A9E-E165-8372-8842-585B7B9DE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B525EB6-2C23-488E-F1FA-8A01B639288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Ostatní věci k projednání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FCA6326-0CC0-94DC-F4A0-30CE4825F84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7908605-6134-54D8-8E29-225769D90279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F580003-CFDB-2044-3369-400F99586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B1F483F-2BF5-4431-3055-D8279676EA59}"/>
              </a:ext>
            </a:extLst>
          </p:cNvPr>
          <p:cNvSpPr txBox="1">
            <a:spLocks noChangeAspect="1"/>
          </p:cNvSpPr>
          <p:nvPr/>
        </p:nvSpPr>
        <p:spPr>
          <a:xfrm>
            <a:off x="0" y="997236"/>
            <a:ext cx="1220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Termíny zasedání LRST a AST na r. 2026</a:t>
            </a:r>
            <a:br>
              <a:rPr lang="pl-PL" sz="2800" b="1" u="sng" dirty="0"/>
            </a:br>
            <a:endParaRPr lang="pl-PL" sz="2800" b="1" u="sng" dirty="0"/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Úterý 03. 03. 2026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Úterý 02. 06. 2026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Úterý 01. 09. 2026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Úterý 01. 12. 2026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35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LVB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Letištní výbor pro bezpečnost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Voráč,  03.  06.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6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2C58-8D57-26D4-59BD-5039438D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94F5779-5612-73B3-828A-9603C0982ED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Povolení k vjezdu 2026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60FCEE5-DA97-7E73-78F7-08BD5C61FDD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01E2A0-E625-A59A-C086-2FB7B094906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EBB876-3477-B81D-9078-ACC2A768D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3792326-0FC6-0D6E-0BB5-0C8780F67A34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4088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ea typeface="Tahoma" panose="020B0604030504040204" pitchFamily="34" charset="0"/>
                <a:cs typeface="Tahoma" panose="020B0604030504040204" pitchFamily="34" charset="0"/>
              </a:rPr>
              <a:t>Nová povolení k vjezdu pro rok 2026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ea typeface="Tahoma" panose="020B0604030504040204" pitchFamily="34" charset="0"/>
                <a:cs typeface="Tahoma" panose="020B0604030504040204" pitchFamily="34" charset="0"/>
              </a:rPr>
              <a:t>Žádosti prosím zaslat elektronicky do 8.12.2025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ea typeface="Tahoma" panose="020B0604030504040204" pitchFamily="34" charset="0"/>
                <a:cs typeface="Tahoma" panose="020B0604030504040204" pitchFamily="34" charset="0"/>
              </a:rPr>
              <a:t>Platnost současných povolení končí 31.12.2025</a:t>
            </a: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E85B8F-D07F-79AB-7D0E-B1C5C8ECA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5927" y="2387266"/>
            <a:ext cx="2304977" cy="3247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4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A3BF0-975C-CFF6-721D-2FE2D3A9F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7C926BD-0B47-3977-8207-3AEC475AF21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Prozatímní průkazy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2AC5F56-5061-6BE8-140F-600CCDE2DF9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E9940EC-A706-75CD-90BF-073009FCD33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05EEF2B-5B05-4670-1AAC-0495A143C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1DB9224-853F-D41A-F0CB-D8840C621842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65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ea typeface="Tahoma" panose="020B0604030504040204" pitchFamily="34" charset="0"/>
                <a:cs typeface="Tahoma" panose="020B0604030504040204" pitchFamily="34" charset="0"/>
              </a:rPr>
              <a:t>Od 1.1. 2026 nové prozatímní průkazy (VISITOR)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ea typeface="Tahoma" panose="020B0604030504040204" pitchFamily="34" charset="0"/>
                <a:cs typeface="Tahoma" panose="020B0604030504040204" pitchFamily="34" charset="0"/>
              </a:rPr>
              <a:t>Důsledná evidence a kontroly ze strany provozovatele letiště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ea typeface="Tahoma" panose="020B0604030504040204" pitchFamily="34" charset="0"/>
                <a:cs typeface="Tahoma" panose="020B0604030504040204" pitchFamily="34" charset="0"/>
              </a:rPr>
              <a:t>Ověření spolehlivosti pro osoby v režimu návštěvy – pouze vstup do CPSRA</a:t>
            </a: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A727A4-3FB1-C671-D633-710D167C1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255" y="3878820"/>
            <a:ext cx="1422585" cy="199810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09534CC-2294-DB33-A0D2-F473417BF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06" y="3878820"/>
            <a:ext cx="1381454" cy="19981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54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142C3-3DB0-9943-616F-859DF8ABA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D8665DF2-8F85-22B4-9DE2-E4B77C33BC5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Bezpečnostní školení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44F6414-BA4C-DD8E-9842-C98A5CEE3A2C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6DE7DDC-4A8B-8DD8-50B6-7BBAF0FA671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84230D8-AF58-64FF-5C95-64D932A54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E4B059C-77C0-01C6-6DD0-FAA7C72606F4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65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ea typeface="Tahoma" panose="020B0604030504040204" pitchFamily="34" charset="0"/>
                <a:cs typeface="Tahoma" panose="020B0604030504040204" pitchFamily="34" charset="0"/>
              </a:rPr>
              <a:t>Jsou stanoveny termíny školení pro výdej IDC pro 2026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ea typeface="Tahoma" panose="020B0604030504040204" pitchFamily="34" charset="0"/>
                <a:cs typeface="Tahoma" panose="020B0604030504040204" pitchFamily="34" charset="0"/>
              </a:rPr>
              <a:t>Možnost absolvovat školení až 90 dní předem (bez krácení platnosti)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ea typeface="Tahoma" panose="020B0604030504040204" pitchFamily="34" charset="0"/>
                <a:cs typeface="Tahoma" panose="020B0604030504040204" pitchFamily="34" charset="0"/>
              </a:rPr>
              <a:t>IDC do CPSRA (zdůvodnění)</a:t>
            </a: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916E1DB-118C-588C-A412-902199B25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1832" y="3900103"/>
            <a:ext cx="1976821" cy="1976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6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4B058-CAAB-B4EB-90A4-09C18A33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023F25D-CBBB-8B21-77B2-D6E49C74EC6F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Letecké zásilky (cargo)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AAB604A-4971-46EA-E30E-73A26E292FA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D5A50E1-A071-F368-B0B7-FEB844F74014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AD00464-BF85-B72D-8EDD-6F324F999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0438FFC-A26B-77E6-EE21-64446C5A7244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65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ea typeface="Tahoma" panose="020B0604030504040204" pitchFamily="34" charset="0"/>
                <a:cs typeface="Tahoma" panose="020B0604030504040204" pitchFamily="34" charset="0"/>
              </a:rPr>
              <a:t>Deklarace zavedeného obchodního vztahu (EBR)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ea typeface="Tahoma" panose="020B0604030504040204" pitchFamily="34" charset="0"/>
                <a:cs typeface="Tahoma" panose="020B0604030504040204" pitchFamily="34" charset="0"/>
              </a:rPr>
              <a:t>Pokud není doložen původ zásilky nebo existuje jiná hrozba je HRCM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ea typeface="Tahoma" panose="020B0604030504040204" pitchFamily="34" charset="0"/>
                <a:cs typeface="Tahoma" panose="020B0604030504040204" pitchFamily="34" charset="0"/>
              </a:rPr>
              <a:t>Kontroly ze strany schváleného agenta</a:t>
            </a: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BD2E754-6332-243B-CECD-89D457B4D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4305" y="4187143"/>
            <a:ext cx="1967585" cy="1967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7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0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08. 09. 2025 </a:t>
            </a:r>
            <a:r>
              <a:rPr lang="pl-PL" sz="2800" b="1" u="sng" dirty="0">
                <a:cs typeface="Tahoma" pitchFamily="34" charset="0"/>
              </a:rPr>
              <a:t>Technická závada (Vírník)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1209,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Technická závada na vírníku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Pilot uvolnil RWY na TWY D a dále</a:t>
            </a:r>
            <a:br>
              <a:rPr lang="cs-CZ" sz="2800" dirty="0"/>
            </a:br>
            <a:r>
              <a:rPr lang="cs-CZ" sz="2800" dirty="0"/>
              <a:t>z důvodu technické závady na rotoru </a:t>
            </a:r>
            <a:br>
              <a:rPr lang="cs-CZ" sz="2800" dirty="0"/>
            </a:br>
            <a:r>
              <a:rPr lang="cs-CZ" sz="2800" dirty="0"/>
              <a:t>nebylo možné pokračovat v pojíždění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Marshall provedl doprovod na APN S3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Pilot nevyžadoval asistenci HZS</a:t>
            </a:r>
            <a:endParaRPr lang="cs-CZ" sz="2800" dirty="0">
              <a:highlight>
                <a:srgbClr val="FF0000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9AF58E-3431-C22D-D898-13303CDD4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973" y="1984230"/>
            <a:ext cx="5424055" cy="4583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53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12. 09. 2025 </a:t>
            </a:r>
            <a:r>
              <a:rPr lang="pt-BR" sz="2800" b="1" u="sng" dirty="0"/>
              <a:t>DN</a:t>
            </a:r>
            <a:r>
              <a:rPr lang="cs-CZ" sz="2800" b="1" u="sng" dirty="0"/>
              <a:t> – </a:t>
            </a:r>
            <a:r>
              <a:rPr lang="pt-BR" sz="2800" b="1" u="sng" dirty="0"/>
              <a:t>VZV x Vrata Cargo Terminál 2 (11.)</a:t>
            </a:r>
            <a:endParaRPr lang="cs-CZ" sz="2800" b="1" u="sng" dirty="0"/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ID 1213, </a:t>
            </a:r>
            <a:r>
              <a:rPr lang="cs-CZ" sz="2800" dirty="0" err="1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Cargo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 Terminál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Převoz </a:t>
            </a:r>
            <a:r>
              <a:rPr lang="cs-CZ" sz="2800" dirty="0" err="1"/>
              <a:t>overhangu</a:t>
            </a:r>
            <a:r>
              <a:rPr lang="cs-CZ" sz="2800" dirty="0"/>
              <a:t> na </a:t>
            </a:r>
            <a:r>
              <a:rPr lang="cs-CZ" sz="2800" dirty="0" err="1"/>
              <a:t>slave</a:t>
            </a:r>
            <a:r>
              <a:rPr lang="cs-CZ" sz="2800" dirty="0"/>
              <a:t> paletě</a:t>
            </a:r>
            <a:br>
              <a:rPr lang="cs-CZ" sz="2800" dirty="0"/>
            </a:br>
            <a:r>
              <a:rPr lang="cs-CZ" sz="2800" dirty="0"/>
              <a:t>za pomocí VZV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Došlo ke stržení a poškození </a:t>
            </a:r>
            <a:br>
              <a:rPr lang="cs-CZ" sz="2800" dirty="0"/>
            </a:br>
            <a:r>
              <a:rPr lang="cs-CZ" sz="2800" dirty="0"/>
              <a:t>elektroinstalační lišty a </a:t>
            </a:r>
            <a:br>
              <a:rPr lang="cs-CZ" sz="2800" dirty="0"/>
            </a:br>
            <a:r>
              <a:rPr lang="cs-CZ" sz="2800" dirty="0"/>
              <a:t>zásuvky 400V</a:t>
            </a:r>
            <a:endParaRPr lang="cs-CZ" sz="2800" dirty="0">
              <a:highlight>
                <a:srgbClr val="FF0000"/>
              </a:highligh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ÚSM/Handling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CBE403-0C38-AF69-64DF-D2C9B7DDE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87" y="1690805"/>
            <a:ext cx="5638997" cy="459578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9FE946A-2C72-1156-A9BE-2986630E6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470" y="4117582"/>
            <a:ext cx="2179060" cy="2709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6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0" y="981076"/>
            <a:ext cx="122040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13. 09. 2025 </a:t>
            </a:r>
            <a:r>
              <a:rPr lang="pt-BR" sz="2800" b="1" u="sng" dirty="0"/>
              <a:t>Pád palety z VZV</a:t>
            </a:r>
            <a:endParaRPr lang="cs-CZ" sz="2800" b="1" u="sng" dirty="0"/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1214, Prostor před </a:t>
            </a:r>
            <a:r>
              <a:rPr lang="cs-CZ" sz="2800" dirty="0" err="1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Gargo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 Terminálem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Při přepravě ULD palety s </a:t>
            </a:r>
            <a:r>
              <a:rPr lang="cs-CZ" sz="2800" dirty="0" err="1"/>
              <a:t>cargem</a:t>
            </a:r>
            <a:r>
              <a:rPr lang="cs-CZ" sz="2800" dirty="0"/>
              <a:t> na </a:t>
            </a:r>
            <a:r>
              <a:rPr lang="cs-CZ" sz="2800" dirty="0" err="1"/>
              <a:t>slave</a:t>
            </a:r>
            <a:r>
              <a:rPr lang="cs-CZ" sz="2800" dirty="0"/>
              <a:t> paletě</a:t>
            </a:r>
            <a:br>
              <a:rPr lang="cs-CZ" sz="2800" dirty="0"/>
            </a:br>
            <a:r>
              <a:rPr lang="cs-CZ" sz="2800" dirty="0"/>
              <a:t>došlo ke sklouznutí ULD palety z důvodu </a:t>
            </a:r>
            <a:br>
              <a:rPr lang="cs-CZ" sz="2800" dirty="0"/>
            </a:br>
            <a:r>
              <a:rPr lang="cs-CZ" sz="2800" dirty="0"/>
              <a:t>nezajištění zámků na </a:t>
            </a:r>
            <a:r>
              <a:rPr lang="cs-CZ" sz="2800" dirty="0" err="1"/>
              <a:t>slave</a:t>
            </a:r>
            <a:r>
              <a:rPr lang="cs-CZ" sz="2800" dirty="0"/>
              <a:t> paletě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Slave paleta by přepravovaná pomocí VZV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</a:t>
            </a:r>
            <a:endParaRPr lang="pl-PL" sz="2600" dirty="0">
              <a:solidFill>
                <a:srgbClr val="7030A0"/>
              </a:solidFill>
              <a:highlight>
                <a:srgbClr val="FF00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DE6EDF-0CE4-0446-B943-6F620CFAD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11" y="1714630"/>
            <a:ext cx="3713051" cy="4845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38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AC02C2E-7B61-9200-BF6D-FBAAB7863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37" y="4705244"/>
            <a:ext cx="3973197" cy="205443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18. 09. 2025 </a:t>
            </a:r>
            <a:r>
              <a:rPr lang="pl-PL" sz="2800" b="1" u="sng" dirty="0"/>
              <a:t>Únik oleje z motoru A400 (08.)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1215, DNY NATO 2025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highlight>
                  <a:srgbClr val="FFFFFF"/>
                </a:highlight>
              </a:rPr>
              <a:t>Únik oleje z motoru na pravé straně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highlight>
                  <a:srgbClr val="FFFFFF"/>
                </a:highlight>
              </a:rPr>
              <a:t>Únik cca 40 x 50 cm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Bylo provedeno zasypání úniku za pomocí sorbentu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Jednotka na místo úniku umístila 2 ks </a:t>
            </a:r>
            <a:r>
              <a:rPr lang="cs-CZ" sz="2800" dirty="0" err="1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úkapových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 nádob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+ 3 ks sorpčních rohoží pro případ dalšího úniku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0FD6EE4-F4B9-0DD7-3572-23072B6A2C9B}"/>
              </a:ext>
            </a:extLst>
          </p:cNvPr>
          <p:cNvSpPr txBox="1"/>
          <p:nvPr/>
        </p:nvSpPr>
        <p:spPr>
          <a:xfrm>
            <a:off x="8244714" y="4778755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Ilustrační foto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42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21. 09. 2025 </a:t>
            </a:r>
            <a:r>
              <a:rPr lang="pl-PL" sz="2800" b="1" u="sng" dirty="0"/>
              <a:t>Poškození oplocení Dny Nato 2025</a:t>
            </a:r>
          </a:p>
          <a:p>
            <a:pPr algn="ctr" defTabSz="900113">
              <a:spcAft>
                <a:spcPts val="500"/>
              </a:spcAft>
            </a:pP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</a:t>
            </a:r>
            <a:r>
              <a:rPr lang="cs-CZ" sz="2800" dirty="0">
                <a:highlight>
                  <a:srgbClr val="FFFFFF"/>
                </a:highlight>
                <a:ea typeface="Tahoma" panose="020B0604030504040204" pitchFamily="34" charset="0"/>
                <a:cs typeface="Tahoma" panose="020B0604030504040204" pitchFamily="34" charset="0"/>
              </a:rPr>
              <a:t>1216, DNY NATO 2025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/>
              <a:t>Poškozené oplocení podél perimetru</a:t>
            </a:r>
            <a:br>
              <a:rPr lang="pl-PL" sz="2800" dirty="0"/>
            </a:br>
            <a:r>
              <a:rPr lang="pl-PL" sz="2800" dirty="0"/>
              <a:t>cca 200 m od brány golf směrem na jih</a:t>
            </a:r>
          </a:p>
          <a:p>
            <a:pPr defTabSz="0">
              <a:spcAft>
                <a:spcPts val="1000"/>
              </a:spcAft>
            </a:pPr>
            <a:endParaRPr lang="pl-PL" sz="2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ÚSM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29B544-94C8-1EB7-9751-8D5B65C05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33" y="1548109"/>
            <a:ext cx="3764606" cy="4595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51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6D8644C9B91B49832A72FCB4405064" ma:contentTypeVersion="0" ma:contentTypeDescription="Vytvoří nový dokument" ma:contentTypeScope="" ma:versionID="d54f3275d2bb52365cc481092a8156b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5030a4fb49af6ac1945304746faa32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AC2446-0A0D-4A30-9556-3C4332E879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1CF7BD-548D-412B-B6BF-BFC92DEB7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C7B4C5B-78D1-4050-BA1A-FAC4653A7189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13695</TotalTime>
  <Words>1864</Words>
  <Application>Microsoft Office PowerPoint</Application>
  <PresentationFormat>Širokoúhlá obrazovka</PresentationFormat>
  <Paragraphs>351</Paragraphs>
  <Slides>47</Slides>
  <Notes>47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Tahoma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2023_12_05 LRST</dc:title>
  <dc:creator>Pustějovská Kateřina</dc:creator>
  <cp:lastModifiedBy>Smolon Marek</cp:lastModifiedBy>
  <cp:revision>825</cp:revision>
  <cp:lastPrinted>2021-08-17T10:50:42Z</cp:lastPrinted>
  <dcterms:created xsi:type="dcterms:W3CDTF">2021-07-13T09:26:48Z</dcterms:created>
  <dcterms:modified xsi:type="dcterms:W3CDTF">2025-12-02T08:30:59Z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0x010100856D8644C9B91B49832A72FCB4405064</vt:lpwstr>
  </property>
</Properties>
</file>